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58" r:id="rId6"/>
    <p:sldId id="259" r:id="rId7"/>
    <p:sldId id="260" r:id="rId8"/>
    <p:sldId id="261" r:id="rId9"/>
    <p:sldId id="262" r:id="rId10"/>
    <p:sldId id="263"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0338" autoAdjust="0"/>
  </p:normalViewPr>
  <p:slideViewPr>
    <p:cSldViewPr snapToGrid="0" showGuides="1">
      <p:cViewPr varScale="1">
        <p:scale>
          <a:sx n="50" d="100"/>
          <a:sy n="50" d="100"/>
        </p:scale>
        <p:origin x="19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75E7FD-D215-413A-AB09-41416D093E13}" type="datetimeFigureOut">
              <a:rPr lang="en-US" smtClean="0"/>
              <a:t>7/14/2021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75CB33-1A70-43E7-ABC8-0027ADFF8353}" type="slidenum">
              <a:rPr lang="en-US" smtClean="0"/>
              <a:t>‹#›</a:t>
            </a:fld>
            <a:endParaRPr lang="en-US"/>
          </a:p>
        </p:txBody>
      </p:sp>
    </p:spTree>
    <p:extLst>
      <p:ext uri="{BB962C8B-B14F-4D97-AF65-F5344CB8AC3E}">
        <p14:creationId xmlns:p14="http://schemas.microsoft.com/office/powerpoint/2010/main" val="104535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ndonleadershipacademy.nhs.uk/sites/default/files/Emotional_intelligence_questionnaire-LAL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baseline="0" dirty="0" smtClean="0">
                <a:solidFill>
                  <a:prstClr val="black"/>
                </a:solidFill>
              </a:rPr>
              <a:t>Emotional Intelligence (EQ)</a:t>
            </a:r>
          </a:p>
          <a:p>
            <a:endParaRPr lang="en-US" b="1" u="sng" baseline="0" dirty="0">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9318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Learning Objectives</a:t>
            </a:r>
          </a:p>
          <a:p>
            <a:pPr defTabSz="949478">
              <a:defRPr/>
            </a:pPr>
            <a:endParaRPr lang="en-US" b="1" u="sng" dirty="0"/>
          </a:p>
          <a:p>
            <a:pPr defTabSz="949478">
              <a:defRPr/>
            </a:pPr>
            <a:r>
              <a:rPr lang="en-US" dirty="0"/>
              <a:t>Upon completion of this training, participants will be able to: </a:t>
            </a:r>
          </a:p>
          <a:p>
            <a:pPr marL="178027" indent="-178027" defTabSz="949478">
              <a:buFont typeface="Arial" panose="020B0604020202020204" pitchFamily="34" charset="0"/>
              <a:buChar char="•"/>
              <a:defRPr/>
            </a:pPr>
            <a:endParaRPr lang="en-US" dirty="0"/>
          </a:p>
          <a:p>
            <a:pPr marL="178027" indent="-178027">
              <a:buFont typeface="Arial" panose="020B0604020202020204" pitchFamily="34" charset="0"/>
              <a:buChar char="•"/>
            </a:pPr>
            <a:r>
              <a:rPr lang="en-US" b="1" dirty="0">
                <a:cs typeface="Arial" panose="020B0604020202020204" pitchFamily="34" charset="0"/>
              </a:rPr>
              <a:t>DEFINE</a:t>
            </a:r>
            <a:r>
              <a:rPr lang="en-US" dirty="0">
                <a:cs typeface="Arial" panose="020B0604020202020204" pitchFamily="34" charset="0"/>
              </a:rPr>
              <a:t> and </a:t>
            </a:r>
            <a:r>
              <a:rPr lang="en-US" b="1" dirty="0">
                <a:cs typeface="Arial" panose="020B0604020202020204" pitchFamily="34" charset="0"/>
              </a:rPr>
              <a:t>DISCUSS </a:t>
            </a:r>
            <a:r>
              <a:rPr lang="en-US" dirty="0">
                <a:cs typeface="Arial" panose="020B0604020202020204" pitchFamily="34" charset="0"/>
              </a:rPr>
              <a:t>Emotional Intelligence (EQ)</a:t>
            </a:r>
          </a:p>
          <a:p>
            <a:pPr marL="178027" indent="-178027">
              <a:buFont typeface="Arial" panose="020B0604020202020204" pitchFamily="34" charset="0"/>
              <a:buChar char="•"/>
            </a:pPr>
            <a:r>
              <a:rPr lang="en-US" b="1" dirty="0">
                <a:cs typeface="Arial" panose="020B0604020202020204" pitchFamily="34" charset="0"/>
              </a:rPr>
              <a:t>IDENTIFY</a:t>
            </a:r>
            <a:r>
              <a:rPr lang="en-US" dirty="0">
                <a:cs typeface="Arial" panose="020B0604020202020204" pitchFamily="34" charset="0"/>
              </a:rPr>
              <a:t> the benefits of EQ</a:t>
            </a:r>
          </a:p>
          <a:p>
            <a:pPr marL="178027" indent="-178027">
              <a:buFont typeface="Arial" panose="020B0604020202020204" pitchFamily="34" charset="0"/>
              <a:buChar char="•"/>
            </a:pPr>
            <a:r>
              <a:rPr lang="en-US" b="1" dirty="0">
                <a:cs typeface="Arial" panose="020B0604020202020204" pitchFamily="34" charset="0"/>
              </a:rPr>
              <a:t>IDENTIFY</a:t>
            </a:r>
            <a:r>
              <a:rPr lang="en-US" dirty="0">
                <a:cs typeface="Arial" panose="020B0604020202020204" pitchFamily="34" charset="0"/>
              </a:rPr>
              <a:t> and </a:t>
            </a:r>
            <a:r>
              <a:rPr lang="en-US" b="1" dirty="0">
                <a:cs typeface="Arial" panose="020B0604020202020204" pitchFamily="34" charset="0"/>
              </a:rPr>
              <a:t>DISCUSS</a:t>
            </a:r>
            <a:r>
              <a:rPr lang="en-US" dirty="0">
                <a:cs typeface="Arial" panose="020B0604020202020204" pitchFamily="34" charset="0"/>
              </a:rPr>
              <a:t> the components of EQ</a:t>
            </a:r>
          </a:p>
          <a:p>
            <a:pPr marL="178027" indent="-178027">
              <a:buFont typeface="Arial" panose="020B0604020202020204" pitchFamily="34" charset="0"/>
              <a:buChar char="•"/>
            </a:pPr>
            <a:r>
              <a:rPr lang="en-US" b="1" dirty="0">
                <a:cs typeface="Arial" panose="020B0604020202020204" pitchFamily="34" charset="0"/>
              </a:rPr>
              <a:t>EXPLAIN</a:t>
            </a:r>
            <a:r>
              <a:rPr lang="en-US" dirty="0">
                <a:cs typeface="Arial" panose="020B0604020202020204" pitchFamily="34" charset="0"/>
              </a:rPr>
              <a:t> the importance of improving your EQ</a:t>
            </a:r>
          </a:p>
          <a:p>
            <a:pPr marL="178027" indent="-178027">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defTabSz="949478">
              <a:defRPr/>
            </a:pPr>
            <a:endParaRPr lang="en-US" dirty="0"/>
          </a:p>
        </p:txBody>
      </p:sp>
    </p:spTree>
    <p:extLst>
      <p:ext uri="{BB962C8B-B14F-4D97-AF65-F5344CB8AC3E}">
        <p14:creationId xmlns:p14="http://schemas.microsoft.com/office/powerpoint/2010/main" val="146024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anose="020B0604020202020204" pitchFamily="34" charset="0"/>
              </a:rPr>
              <a:t>Emotional Intelligence (EQ):</a:t>
            </a:r>
          </a:p>
          <a:p>
            <a:endParaRPr lang="en-US" dirty="0">
              <a:cs typeface="Arial" panose="020B0604020202020204" pitchFamily="34" charset="0"/>
            </a:endParaRPr>
          </a:p>
          <a:p>
            <a:r>
              <a:rPr lang="en-US" b="1" u="sng" dirty="0">
                <a:cs typeface="Arial" panose="020B0604020202020204" pitchFamily="34" charset="0"/>
              </a:rPr>
              <a:t>Discussion Questions:</a:t>
            </a:r>
          </a:p>
          <a:p>
            <a:r>
              <a:rPr lang="en-US" dirty="0">
                <a:cs typeface="Arial" panose="020B0604020202020204" pitchFamily="34" charset="0"/>
              </a:rPr>
              <a:t>-What are important elements of leadership?</a:t>
            </a:r>
          </a:p>
          <a:p>
            <a:endParaRPr lang="en-US" dirty="0">
              <a:cs typeface="Arial" panose="020B0604020202020204" pitchFamily="34" charset="0"/>
            </a:endParaRPr>
          </a:p>
          <a:p>
            <a:pPr marL="178027" indent="-178027">
              <a:buFont typeface="Arial" panose="020B0604020202020204" pitchFamily="34" charset="0"/>
              <a:buChar char="•"/>
            </a:pPr>
            <a:r>
              <a:rPr lang="en-US" dirty="0"/>
              <a:t>Emotional Intelligence (EQ) is the ability to understand and manage your own </a:t>
            </a:r>
            <a:r>
              <a:rPr lang="en-US" dirty="0" smtClean="0"/>
              <a:t>emotions (that drive our</a:t>
            </a:r>
            <a:r>
              <a:rPr lang="en-US" baseline="0" dirty="0" smtClean="0"/>
              <a:t> behaviors) and impact others (positively and negatively); and the ability to recognize, understand and influence the emotion of others</a:t>
            </a:r>
            <a:r>
              <a:rPr lang="en-US" dirty="0" smtClean="0"/>
              <a:t>, </a:t>
            </a:r>
            <a:r>
              <a:rPr lang="en-US" dirty="0"/>
              <a:t>and those of the people around you</a:t>
            </a:r>
            <a:r>
              <a:rPr lang="en-US" dirty="0" smtClean="0"/>
              <a:t>.</a:t>
            </a:r>
            <a:endParaRPr lang="en-US" b="1" dirty="0"/>
          </a:p>
          <a:p>
            <a:r>
              <a:rPr lang="en-US" dirty="0"/>
              <a:t> </a:t>
            </a:r>
            <a:endParaRPr lang="en-US" b="1" dirty="0"/>
          </a:p>
          <a:p>
            <a:pPr marL="178027" indent="-178027">
              <a:buFont typeface="Arial" panose="020B0604020202020204" pitchFamily="34" charset="0"/>
              <a:buChar char="•"/>
            </a:pPr>
            <a:r>
              <a:rPr lang="en-US" dirty="0"/>
              <a:t>Leadership involves a coach-mentor process and the ability to influence individuals using components of emotional intelligence. Components of emotional intelligence are invaluable traits that support leadership and effective followership.</a:t>
            </a:r>
            <a:endParaRPr lang="en-US" b="1" dirty="0"/>
          </a:p>
          <a:p>
            <a:r>
              <a:rPr lang="en-US" dirty="0"/>
              <a:t> </a:t>
            </a:r>
            <a:endParaRPr lang="en-US" b="1" dirty="0"/>
          </a:p>
          <a:p>
            <a:pPr marL="178027" indent="-178027">
              <a:buFont typeface="Arial" panose="020B0604020202020204" pitchFamily="34" charset="0"/>
              <a:buChar char="•"/>
            </a:pPr>
            <a:r>
              <a:rPr lang="en-US" dirty="0"/>
              <a:t>People with a high degree of emotional intelligence know what they're feeling, what their emotions mean, and how these emotions can affect other people.</a:t>
            </a:r>
            <a:endParaRPr lang="en-US" b="1" dirty="0"/>
          </a:p>
          <a:p>
            <a:r>
              <a:rPr lang="en-US" dirty="0"/>
              <a:t> </a:t>
            </a:r>
          </a:p>
          <a:p>
            <a:pPr marL="178027" indent="-178027">
              <a:buFont typeface="Arial" panose="020B0604020202020204" pitchFamily="34" charset="0"/>
              <a:buChar char="•"/>
            </a:pPr>
            <a:r>
              <a:rPr lang="en-US" dirty="0"/>
              <a:t>Qualities traditionally associated with leadership such as </a:t>
            </a:r>
            <a:r>
              <a:rPr lang="en-US" b="1" dirty="0"/>
              <a:t>intelligence, toughness, decisiveness, determination and vision </a:t>
            </a:r>
            <a:r>
              <a:rPr lang="en-US" dirty="0"/>
              <a:t>are required for success, but they are not enough.</a:t>
            </a:r>
          </a:p>
          <a:p>
            <a:pPr marL="178027" indent="-178027">
              <a:buFont typeface="Arial" panose="020B0604020202020204" pitchFamily="34" charset="0"/>
              <a:buChar char="•"/>
            </a:pPr>
            <a:endParaRPr lang="en-US" dirty="0"/>
          </a:p>
          <a:p>
            <a:pPr marL="178027" indent="-178027" defTabSz="949478">
              <a:buFont typeface="Arial" panose="020B0604020202020204" pitchFamily="34" charset="0"/>
              <a:buChar char="•"/>
              <a:defRPr/>
            </a:pPr>
            <a:r>
              <a:rPr lang="en-US" b="1" i="1" dirty="0">
                <a:cs typeface="Arial" panose="020B0604020202020204" pitchFamily="34" charset="0"/>
              </a:rPr>
              <a:t>Good, fundamental leadership starts with self-awareness and self-confidence</a:t>
            </a:r>
            <a:r>
              <a:rPr lang="en-US" b="1" dirty="0">
                <a:cs typeface="Arial" panose="020B0604020202020204" pitchFamily="34" charset="0"/>
              </a:rPr>
              <a:t> </a:t>
            </a:r>
            <a:r>
              <a:rPr lang="en-US" dirty="0">
                <a:cs typeface="Arial" panose="020B0604020202020204" pitchFamily="34" charset="0"/>
              </a:rPr>
              <a:t>- having an honest understanding of your own emotions, strengths, weaknesses, needs and drives, and recognizing how your feelings affect you and others, and your job performance.</a:t>
            </a:r>
          </a:p>
        </p:txBody>
      </p:sp>
    </p:spTree>
    <p:extLst>
      <p:ext uri="{BB962C8B-B14F-4D97-AF65-F5344CB8AC3E}">
        <p14:creationId xmlns:p14="http://schemas.microsoft.com/office/powerpoint/2010/main" val="34775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anose="020B0604020202020204" pitchFamily="34" charset="0"/>
              </a:rPr>
              <a:t>Benefits of EQ:</a:t>
            </a:r>
          </a:p>
          <a:p>
            <a:pPr defTabSz="949478">
              <a:defRPr/>
            </a:pPr>
            <a:endParaRPr lang="en-US" dirty="0">
              <a:cs typeface="Arial" panose="020B0604020202020204" pitchFamily="34" charset="0"/>
            </a:endParaRPr>
          </a:p>
          <a:p>
            <a:pPr defTabSz="949478">
              <a:defRPr/>
            </a:pPr>
            <a:r>
              <a:rPr lang="en-US" dirty="0">
                <a:cs typeface="Arial" panose="020B0604020202020204" pitchFamily="34" charset="0"/>
              </a:rPr>
              <a:t>Benefits of Emotional Intelligence:</a:t>
            </a:r>
          </a:p>
          <a:p>
            <a:pPr defTabSz="949478">
              <a:defRPr/>
            </a:pPr>
            <a:endParaRPr lang="en-US" dirty="0">
              <a:cs typeface="Arial" panose="020B0604020202020204" pitchFamily="34" charset="0"/>
            </a:endParaRPr>
          </a:p>
          <a:p>
            <a:pPr marL="294338" lvl="1" indent="-296711">
              <a:buFont typeface="Arial" panose="020B0604020202020204" pitchFamily="34" charset="0"/>
              <a:buChar char="•"/>
            </a:pPr>
            <a:r>
              <a:rPr lang="en-US" dirty="0">
                <a:cs typeface="Arial" panose="020B0604020202020204" pitchFamily="34" charset="0"/>
              </a:rPr>
              <a:t>Improved communication </a:t>
            </a:r>
          </a:p>
          <a:p>
            <a:pPr marL="294338" lvl="1" indent="-296711">
              <a:buFont typeface="Arial" panose="020B0604020202020204" pitchFamily="34" charset="0"/>
              <a:buChar char="•"/>
            </a:pPr>
            <a:r>
              <a:rPr lang="en-US" dirty="0">
                <a:cs typeface="Arial" panose="020B0604020202020204" pitchFamily="34" charset="0"/>
              </a:rPr>
              <a:t>Better management of stressful or frustrating situations</a:t>
            </a:r>
          </a:p>
          <a:p>
            <a:pPr marL="294338" lvl="1" indent="-296711">
              <a:buFont typeface="Arial" panose="020B0604020202020204" pitchFamily="34" charset="0"/>
              <a:buChar char="•"/>
            </a:pPr>
            <a:r>
              <a:rPr lang="en-US" dirty="0">
                <a:cs typeface="Arial" panose="020B0604020202020204" pitchFamily="34" charset="0"/>
              </a:rPr>
              <a:t>Better handling of failures and disappointing situations</a:t>
            </a:r>
          </a:p>
          <a:p>
            <a:pPr marL="294338" lvl="1" indent="-296711">
              <a:buFont typeface="Arial" panose="020B0604020202020204" pitchFamily="34" charset="0"/>
              <a:buChar char="•"/>
            </a:pPr>
            <a:r>
              <a:rPr lang="en-US" dirty="0">
                <a:cs typeface="Arial" panose="020B0604020202020204" pitchFamily="34" charset="0"/>
              </a:rPr>
              <a:t>Supports unit cohesion and decreases workplace conflict </a:t>
            </a:r>
          </a:p>
          <a:p>
            <a:pPr marL="294338" lvl="1" indent="-296711">
              <a:buFont typeface="Arial" panose="020B0604020202020204" pitchFamily="34" charset="0"/>
              <a:buChar char="•"/>
            </a:pPr>
            <a:r>
              <a:rPr lang="en-US" dirty="0">
                <a:cs typeface="Arial" panose="020B0604020202020204" pitchFamily="34" charset="0"/>
              </a:rPr>
              <a:t>Improves problem solving skills</a:t>
            </a:r>
          </a:p>
          <a:p>
            <a:pPr marL="294338" lvl="1" indent="-296711">
              <a:buFont typeface="Arial" panose="020B0604020202020204" pitchFamily="34" charset="0"/>
              <a:buChar char="•"/>
            </a:pPr>
            <a:r>
              <a:rPr lang="en-US" dirty="0">
                <a:cs typeface="Arial" panose="020B0604020202020204" pitchFamily="34" charset="0"/>
              </a:rPr>
              <a:t>Helps to manage the emotions of people of different ages</a:t>
            </a:r>
          </a:p>
          <a:p>
            <a:pPr marL="294338" lvl="1" indent="-296711">
              <a:buFont typeface="Arial" panose="020B0604020202020204" pitchFamily="34" charset="0"/>
              <a:buChar char="•"/>
            </a:pPr>
            <a:r>
              <a:rPr lang="en-US" dirty="0">
                <a:cs typeface="Arial" panose="020B0604020202020204" pitchFamily="34" charset="0"/>
              </a:rPr>
              <a:t>Helps to better understand diversity and cultural sensitivities </a:t>
            </a:r>
          </a:p>
        </p:txBody>
      </p:sp>
    </p:spTree>
    <p:extLst>
      <p:ext uri="{BB962C8B-B14F-4D97-AF65-F5344CB8AC3E}">
        <p14:creationId xmlns:p14="http://schemas.microsoft.com/office/powerpoint/2010/main" val="31741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cs typeface="Arial" panose="020B0604020202020204" pitchFamily="34" charset="0"/>
              </a:rPr>
              <a:t>Components of EQ:</a:t>
            </a:r>
          </a:p>
          <a:p>
            <a:endParaRPr lang="en-US" b="1" u="sng" dirty="0">
              <a:cs typeface="Arial" panose="020B0604020202020204" pitchFamily="34" charset="0"/>
            </a:endParaRPr>
          </a:p>
          <a:p>
            <a:r>
              <a:rPr lang="en-US" b="1" u="sng" dirty="0">
                <a:cs typeface="Arial" panose="020B0604020202020204" pitchFamily="34" charset="0"/>
              </a:rPr>
              <a:t>Instructor Note: </a:t>
            </a:r>
          </a:p>
          <a:p>
            <a:r>
              <a:rPr lang="en-US" dirty="0">
                <a:cs typeface="Arial" panose="020B0604020202020204" pitchFamily="34" charset="0"/>
              </a:rPr>
              <a:t>Discuss the five elements then ask:</a:t>
            </a:r>
            <a:endParaRPr lang="en-US" b="1" u="sng" dirty="0">
              <a:cs typeface="Arial" panose="020B0604020202020204" pitchFamily="34" charset="0"/>
            </a:endParaRPr>
          </a:p>
          <a:p>
            <a:r>
              <a:rPr lang="en-US" b="1" u="sng" dirty="0">
                <a:cs typeface="Arial" panose="020B0604020202020204" pitchFamily="34" charset="0"/>
              </a:rPr>
              <a:t>Discussion Questions:</a:t>
            </a:r>
          </a:p>
          <a:p>
            <a:r>
              <a:rPr lang="en-US" dirty="0">
                <a:cs typeface="Arial" panose="020B0604020202020204" pitchFamily="34" charset="0"/>
              </a:rPr>
              <a:t>-How will enhancing your skills around these components of EQ benefit you as a leader?</a:t>
            </a:r>
          </a:p>
          <a:p>
            <a:endParaRPr lang="en-US" dirty="0">
              <a:cs typeface="Arial" panose="020B0604020202020204" pitchFamily="34" charset="0"/>
            </a:endParaRPr>
          </a:p>
          <a:p>
            <a:pPr marL="178027" indent="-178027">
              <a:buFont typeface="Arial" panose="020B0604020202020204" pitchFamily="34" charset="0"/>
              <a:buChar char="•"/>
            </a:pPr>
            <a:r>
              <a:rPr lang="en-US" dirty="0"/>
              <a:t>Truly effective leaders are also distinguished by a high degree of emotional intelligence, which includes: the five(5) elements of Emotional Intelligence: </a:t>
            </a:r>
            <a:r>
              <a:rPr lang="en-US" b="1" i="1" dirty="0"/>
              <a:t>self-awareness, self-regulation, motivation, empathy and social skills </a:t>
            </a:r>
          </a:p>
          <a:p>
            <a:endParaRPr lang="en-US" dirty="0"/>
          </a:p>
          <a:p>
            <a:pPr marL="178027" indent="-178027">
              <a:buFont typeface="Arial" panose="020B0604020202020204" pitchFamily="34" charset="0"/>
              <a:buChar char="•"/>
            </a:pPr>
            <a:r>
              <a:rPr lang="en-US" b="1" dirty="0"/>
              <a:t>Self-awareness </a:t>
            </a:r>
            <a:r>
              <a:rPr lang="en-US" dirty="0"/>
              <a:t>is the ability to recognize and understand your moods, emotions, and drives, as well as their effect on others. When you are self-aware, you see yourself as others see you, and have a good sense of your own abilities and current limitations.</a:t>
            </a:r>
          </a:p>
          <a:p>
            <a:pPr marL="652765" lvl="1" indent="-178027">
              <a:buFont typeface="Arial" panose="020B0604020202020204" pitchFamily="34" charset="0"/>
              <a:buChar char="•"/>
            </a:pPr>
            <a:r>
              <a:rPr lang="en-US" dirty="0"/>
              <a:t>Self-confidence: Is trusting in one's abilities, qualities and judgments</a:t>
            </a:r>
          </a:p>
          <a:p>
            <a:pPr marL="652765" lvl="1" indent="-178027">
              <a:buFont typeface="Arial" panose="020B0604020202020204" pitchFamily="34" charset="0"/>
              <a:buChar char="•"/>
            </a:pPr>
            <a:r>
              <a:rPr lang="en-US" dirty="0"/>
              <a:t>Building self-confidence requires taking care of yourself, being active, being prepared, helping others, studying and achieving goals, positive thinking, living by values, and being grateful</a:t>
            </a:r>
          </a:p>
          <a:p>
            <a:pPr marL="652765" lvl="1" indent="-178027">
              <a:buFont typeface="Arial" panose="020B0604020202020204" pitchFamily="34" charset="0"/>
              <a:buChar char="•"/>
            </a:pPr>
            <a:r>
              <a:rPr lang="en-US" dirty="0"/>
              <a:t>Realistic self-assessment: requires identifying your inner </a:t>
            </a:r>
            <a:r>
              <a:rPr lang="en-US" dirty="0" smtClean="0"/>
              <a:t>resources; </a:t>
            </a:r>
            <a:r>
              <a:rPr lang="en-US" dirty="0"/>
              <a:t>abilities and strengths; acknowledging and accepting your limits; being open to feedback about yourself; desires for continuous learning and self improvement</a:t>
            </a:r>
          </a:p>
          <a:p>
            <a:pPr marL="652765" lvl="1" indent="-178027">
              <a:buFont typeface="Arial" panose="020B0604020202020204" pitchFamily="34" charset="0"/>
              <a:buChar char="•"/>
            </a:pPr>
            <a:r>
              <a:rPr lang="en-US" dirty="0"/>
              <a:t>Self-deprecating sense of humor: laugh at yourself, admit shortcomings with a smile</a:t>
            </a:r>
          </a:p>
          <a:p>
            <a:r>
              <a:rPr lang="en-US" dirty="0"/>
              <a:t> </a:t>
            </a:r>
          </a:p>
          <a:p>
            <a:pPr marL="178027" indent="-178027">
              <a:buFont typeface="Arial" panose="020B0604020202020204" pitchFamily="34" charset="0"/>
              <a:buChar char="•"/>
            </a:pPr>
            <a:r>
              <a:rPr lang="en-US" b="1" dirty="0"/>
              <a:t>Self-Regulation (managing emotions) </a:t>
            </a:r>
            <a:r>
              <a:rPr lang="en-US" dirty="0"/>
              <a:t>is the ability to control or redirect disruptive impulses and moods; to think before acting. Being able to manage your own emotional state is essential for taking responsibility for your actions, and can save you from hasty decisions that you later regret</a:t>
            </a:r>
          </a:p>
          <a:p>
            <a:pPr marL="652765" lvl="1" indent="-178027">
              <a:buFont typeface="Arial" panose="020B0604020202020204" pitchFamily="34" charset="0"/>
              <a:buChar char="•"/>
            </a:pPr>
            <a:r>
              <a:rPr lang="en-US" dirty="0"/>
              <a:t>Trustworthiness and integrity</a:t>
            </a:r>
          </a:p>
          <a:p>
            <a:pPr marL="652765" lvl="1" indent="-178027">
              <a:buFont typeface="Arial" panose="020B0604020202020204" pitchFamily="34" charset="0"/>
              <a:buChar char="•"/>
            </a:pPr>
            <a:r>
              <a:rPr lang="en-US" dirty="0"/>
              <a:t>Comfort with ambiguity (vagueness, lack of clarity and uncertainty): Coping with changes, being able to make decisions without the whole picture, taking risks, and being clear on what you do know.  </a:t>
            </a:r>
          </a:p>
          <a:p>
            <a:pPr marL="652765" lvl="1" indent="-178027">
              <a:buFont typeface="Arial" panose="020B0604020202020204" pitchFamily="34" charset="0"/>
              <a:buChar char="•"/>
            </a:pPr>
            <a:r>
              <a:rPr lang="en-US" dirty="0"/>
              <a:t>Openness to change</a:t>
            </a:r>
          </a:p>
          <a:p>
            <a:r>
              <a:rPr lang="en-US" dirty="0"/>
              <a:t> </a:t>
            </a:r>
          </a:p>
          <a:p>
            <a:pPr marL="178027" indent="-178027">
              <a:buFont typeface="Arial" panose="020B0604020202020204" pitchFamily="34" charset="0"/>
              <a:buChar char="•"/>
            </a:pPr>
            <a:r>
              <a:rPr lang="en-US" b="1" dirty="0"/>
              <a:t>Motivation </a:t>
            </a:r>
            <a:r>
              <a:rPr lang="en-US" dirty="0"/>
              <a:t>is the passion to work for reasons that go beyond money or status; a propensity to pursue goals with energy and persistence. It is using your deepest emotions to move and guide you towards your goals. This ability enables you to take the initiative and to persevere in the face of obstacles and setbacks.</a:t>
            </a:r>
          </a:p>
          <a:p>
            <a:pPr marL="652765" lvl="1" indent="-178027">
              <a:buFont typeface="Arial" panose="020B0604020202020204" pitchFamily="34" charset="0"/>
              <a:buChar char="•"/>
            </a:pPr>
            <a:r>
              <a:rPr lang="en-US" dirty="0"/>
              <a:t>Strong drive to achieve</a:t>
            </a:r>
          </a:p>
          <a:p>
            <a:pPr marL="652765" lvl="1" indent="-178027">
              <a:buFont typeface="Arial" panose="020B0604020202020204" pitchFamily="34" charset="0"/>
              <a:buChar char="•"/>
            </a:pPr>
            <a:r>
              <a:rPr lang="en-US" dirty="0"/>
              <a:t>Optimism, even in the face of failure</a:t>
            </a:r>
          </a:p>
          <a:p>
            <a:pPr marL="652765" lvl="1" indent="-178027">
              <a:buFont typeface="Arial" panose="020B0604020202020204" pitchFamily="34" charset="0"/>
              <a:buChar char="•"/>
            </a:pPr>
            <a:r>
              <a:rPr lang="en-US" dirty="0"/>
              <a:t>Organizational commitment</a:t>
            </a:r>
          </a:p>
          <a:p>
            <a:r>
              <a:rPr lang="en-US" dirty="0"/>
              <a:t> </a:t>
            </a:r>
          </a:p>
          <a:p>
            <a:pPr marL="178027" indent="-178027">
              <a:buFont typeface="Arial" panose="020B0604020202020204" pitchFamily="34" charset="0"/>
              <a:buChar char="•"/>
            </a:pPr>
            <a:r>
              <a:rPr lang="en-US" b="1" dirty="0"/>
              <a:t>Empathy</a:t>
            </a:r>
            <a:r>
              <a:rPr lang="en-US" dirty="0"/>
              <a:t> is the ability to understand the emotional makeup of other people; </a:t>
            </a:r>
            <a:r>
              <a:rPr lang="en-US" dirty="0" smtClean="0"/>
              <a:t>consider other’s feelings, especially when making decisions;</a:t>
            </a:r>
            <a:r>
              <a:rPr lang="en-US" baseline="0" dirty="0" smtClean="0"/>
              <a:t> </a:t>
            </a:r>
            <a:r>
              <a:rPr lang="en-US" dirty="0" smtClean="0"/>
              <a:t>skills </a:t>
            </a:r>
            <a:r>
              <a:rPr lang="en-US" dirty="0"/>
              <a:t>in treating people accordingly to their emotional reactions. Self-awareness is essential to having empathy with others. If you are not aware of your own emotions, you will not be able to read the emotions of others.</a:t>
            </a:r>
          </a:p>
          <a:p>
            <a:pPr marL="652765" lvl="1" indent="-178027">
              <a:buFont typeface="Arial" panose="020B0604020202020204" pitchFamily="34" charset="0"/>
              <a:buChar char="•"/>
            </a:pPr>
            <a:r>
              <a:rPr lang="en-US" dirty="0"/>
              <a:t>Expertise in building and retaining talent</a:t>
            </a:r>
          </a:p>
          <a:p>
            <a:pPr marL="652765" lvl="1" indent="-178027">
              <a:buFont typeface="Arial" panose="020B0604020202020204" pitchFamily="34" charset="0"/>
              <a:buChar char="•"/>
            </a:pPr>
            <a:r>
              <a:rPr lang="en-US" dirty="0"/>
              <a:t>Cross-cultural sensitivity</a:t>
            </a:r>
          </a:p>
          <a:p>
            <a:pPr marL="652765" lvl="1" indent="-178027">
              <a:buFont typeface="Arial" panose="020B0604020202020204" pitchFamily="34" charset="0"/>
              <a:buChar char="•"/>
            </a:pPr>
            <a:r>
              <a:rPr lang="en-US" dirty="0"/>
              <a:t>Service to others</a:t>
            </a:r>
          </a:p>
          <a:p>
            <a:r>
              <a:rPr lang="en-US" dirty="0"/>
              <a:t> </a:t>
            </a:r>
          </a:p>
          <a:p>
            <a:pPr marL="178027" indent="-178027">
              <a:buFont typeface="Arial" panose="020B0604020202020204" pitchFamily="34" charset="0"/>
              <a:buChar char="•"/>
            </a:pPr>
            <a:r>
              <a:rPr lang="en-US" b="1" dirty="0"/>
              <a:t>Social Skills</a:t>
            </a:r>
            <a:r>
              <a:rPr lang="en-US" dirty="0"/>
              <a:t> is having a proficiency in managing relationships and building networks; an ability to find common ground and build rapport. Being able to handle emotions in relationships and being able to influence and inspire others are essential foundation skills for successful teamwork and leadership.</a:t>
            </a:r>
          </a:p>
          <a:p>
            <a:pPr marL="652765" lvl="1" indent="-178027">
              <a:buFont typeface="Arial" panose="020B0604020202020204" pitchFamily="34" charset="0"/>
              <a:buChar char="•"/>
            </a:pPr>
            <a:r>
              <a:rPr lang="en-US" dirty="0"/>
              <a:t>Effectiveness in leading change</a:t>
            </a:r>
          </a:p>
          <a:p>
            <a:pPr marL="652765" lvl="1" indent="-178027">
              <a:buFont typeface="Arial" panose="020B0604020202020204" pitchFamily="34" charset="0"/>
              <a:buChar char="•"/>
            </a:pPr>
            <a:r>
              <a:rPr lang="en-US" dirty="0"/>
              <a:t>Persuasiveness</a:t>
            </a:r>
          </a:p>
          <a:p>
            <a:pPr marL="652765" lvl="1" indent="-178027">
              <a:buFont typeface="Arial" panose="020B0604020202020204" pitchFamily="34" charset="0"/>
              <a:buChar char="•"/>
            </a:pPr>
            <a:r>
              <a:rPr lang="en-US" dirty="0"/>
              <a:t>Expertise in building and leading teams</a:t>
            </a: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A24B186-C239-458A-BB09-1DDB68086843}" type="slidenum">
              <a:rPr lang="en-US" smtClean="0"/>
              <a:t>5</a:t>
            </a:fld>
            <a:endParaRPr lang="en-US"/>
          </a:p>
        </p:txBody>
      </p:sp>
    </p:spTree>
    <p:extLst>
      <p:ext uri="{BB962C8B-B14F-4D97-AF65-F5344CB8AC3E}">
        <p14:creationId xmlns:p14="http://schemas.microsoft.com/office/powerpoint/2010/main" val="279952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Improving Emotional Intelligence</a:t>
            </a:r>
          </a:p>
          <a:p>
            <a:endParaRPr lang="en-US" dirty="0">
              <a:solidFill>
                <a:prstClr val="black"/>
              </a:solidFill>
              <a:cs typeface="Arial" panose="020B0604020202020204" pitchFamily="34" charset="0"/>
            </a:endParaRPr>
          </a:p>
          <a:p>
            <a:pPr marL="178027" indent="-178027" fontAlgn="base">
              <a:buFont typeface="Arial" panose="020B0604020202020204" pitchFamily="34" charset="0"/>
              <a:buChar char="•"/>
            </a:pPr>
            <a:r>
              <a:rPr lang="en-US" dirty="0"/>
              <a:t>Today’s technical demands are increasing. However, there is a corresponding need for the uniquely human ability to work with and through others to accomplish goals. Emotional Intelligence is critical in building and maintaining relationships that influence others. EQ can be learned, developed, and enhanced. The following are ways one can improve their EQ:</a:t>
            </a:r>
          </a:p>
          <a:p>
            <a:pPr fontAlgn="base"/>
            <a:r>
              <a:rPr lang="en-US" dirty="0"/>
              <a:t> </a:t>
            </a:r>
          </a:p>
          <a:p>
            <a:pPr marL="178027" indent="-178027" fontAlgn="base">
              <a:buFont typeface="Arial" panose="020B0604020202020204" pitchFamily="34" charset="0"/>
              <a:buChar char="•"/>
            </a:pPr>
            <a:r>
              <a:rPr lang="en-US" b="1" dirty="0"/>
              <a:t>Self-Awareness:</a:t>
            </a:r>
            <a:r>
              <a:rPr lang="en-US" dirty="0"/>
              <a:t> If you're self-aware, you always know how you feel, and you know how your emotions and your actions can affect the people around you. Being self-aware when you're in a leadership position also means having a clear picture of your strength and weaknesses, and it means behaving with humility.</a:t>
            </a:r>
          </a:p>
          <a:p>
            <a:pPr marL="178027" indent="-178027" fontAlgn="base">
              <a:buFont typeface="Arial" panose="020B0604020202020204" pitchFamily="34" charset="0"/>
              <a:buChar char="•"/>
            </a:pPr>
            <a:r>
              <a:rPr lang="en-US" dirty="0"/>
              <a:t>Improve your self-awareness:</a:t>
            </a:r>
          </a:p>
          <a:p>
            <a:pPr marL="652765" lvl="1" indent="-178027" fontAlgn="base">
              <a:buFont typeface="Arial" panose="020B0604020202020204" pitchFamily="34" charset="0"/>
              <a:buChar char="•"/>
            </a:pPr>
            <a:r>
              <a:rPr lang="en-US" b="1" dirty="0"/>
              <a:t>Keep a journal</a:t>
            </a:r>
            <a:r>
              <a:rPr lang="en-US" dirty="0"/>
              <a:t>: Journals help you improve your self-awareness. If you spend just a few minutes each day writing down your thoughts, this can move you to a higher degree of self-awareness.</a:t>
            </a:r>
          </a:p>
          <a:p>
            <a:pPr marL="652765" lvl="1" indent="-178027" fontAlgn="base">
              <a:buFont typeface="Arial" panose="020B0604020202020204" pitchFamily="34" charset="0"/>
              <a:buChar char="•"/>
            </a:pPr>
            <a:r>
              <a:rPr lang="en-US" b="1" dirty="0"/>
              <a:t>Slow down</a:t>
            </a:r>
            <a:r>
              <a:rPr lang="en-US" dirty="0"/>
              <a:t>: When you experience anger or other strong emotions, slow down to examine why. Remember, no matter what the situation, you can always choose how you react to it. </a:t>
            </a:r>
          </a:p>
          <a:p>
            <a:pPr marL="652765" lvl="1" indent="-178027" fontAlgn="base">
              <a:buFont typeface="Arial" panose="020B0604020202020204" pitchFamily="34" charset="0"/>
              <a:buChar char="•"/>
            </a:pPr>
            <a:r>
              <a:rPr lang="en-US" b="1" dirty="0"/>
              <a:t>Practice mindfulness: </a:t>
            </a:r>
            <a:r>
              <a:rPr lang="en-US" dirty="0"/>
              <a:t>Mindfulness allows you to be present with yourself and observe your thoughts in a non-judgmental way.</a:t>
            </a:r>
          </a:p>
          <a:p>
            <a:pPr fontAlgn="base"/>
            <a:r>
              <a:rPr lang="en-US" dirty="0"/>
              <a:t> </a:t>
            </a:r>
          </a:p>
          <a:p>
            <a:pPr marL="178027" indent="-178027">
              <a:buFont typeface="Arial" panose="020B0604020202020204" pitchFamily="34" charset="0"/>
              <a:buChar char="•"/>
            </a:pPr>
            <a:r>
              <a:rPr lang="en-US" b="1" dirty="0"/>
              <a:t>Self-Regulation:</a:t>
            </a:r>
            <a:r>
              <a:rPr lang="en-US" dirty="0"/>
              <a:t> Individuals who regulate themselves effectively rarely verbally attack others, make rushed or emotional decisions, stereotype people, or compromise their values. Self-regulation is all about staying in control. This element of emotional intelligence, also covers a leader's flexibility and commitment to </a:t>
            </a:r>
            <a:r>
              <a:rPr lang="en-US" b="1" dirty="0"/>
              <a:t>personal accountability</a:t>
            </a:r>
            <a:r>
              <a:rPr lang="en-US" dirty="0"/>
              <a:t>.</a:t>
            </a:r>
          </a:p>
          <a:p>
            <a:pPr marL="178027" indent="-178027" fontAlgn="base">
              <a:buFont typeface="Arial" panose="020B0604020202020204" pitchFamily="34" charset="0"/>
              <a:buChar char="•"/>
            </a:pPr>
            <a:r>
              <a:rPr lang="en-US" dirty="0"/>
              <a:t>Improve your ability to self-regulate:</a:t>
            </a:r>
          </a:p>
          <a:p>
            <a:pPr marL="652765" lvl="1" indent="-178027" fontAlgn="base">
              <a:buFont typeface="Arial" panose="020B0604020202020204" pitchFamily="34" charset="0"/>
              <a:buChar char="•"/>
            </a:pPr>
            <a:r>
              <a:rPr lang="en-US" b="1" dirty="0"/>
              <a:t>Know your values</a:t>
            </a:r>
            <a:r>
              <a:rPr lang="en-US" dirty="0"/>
              <a:t>: Have a clear idea of where you absolutely will not compromise. Know what values are most important to you. Spend some time examining your values.</a:t>
            </a:r>
          </a:p>
          <a:p>
            <a:pPr marL="652765" lvl="1" indent="-178027" fontAlgn="base">
              <a:buFont typeface="Arial" panose="020B0604020202020204" pitchFamily="34" charset="0"/>
              <a:buChar char="•"/>
            </a:pPr>
            <a:r>
              <a:rPr lang="en-US" b="1" dirty="0"/>
              <a:t>Hold yourself accountable</a:t>
            </a:r>
            <a:r>
              <a:rPr lang="en-US" dirty="0"/>
              <a:t>: Take responsibility for your actions. Admit to your mistakes and face the consequences.</a:t>
            </a:r>
          </a:p>
          <a:p>
            <a:pPr marL="652765" lvl="1" indent="-178027" fontAlgn="base">
              <a:buFont typeface="Arial" panose="020B0604020202020204" pitchFamily="34" charset="0"/>
              <a:buChar char="•"/>
            </a:pPr>
            <a:r>
              <a:rPr lang="en-US" b="1" dirty="0"/>
              <a:t>Practice being calm</a:t>
            </a:r>
            <a:r>
              <a:rPr lang="en-US" dirty="0"/>
              <a:t>: Respond instead of react. Practice deep-breathing exercises to calm yourself. Write down all of the negative things you want to say, and then rip it up and throw it away. Expressing these emotions on paper is better than speaking them out loud. This helps you challenge your reactions to ensure they are appropriate. </a:t>
            </a:r>
          </a:p>
          <a:p>
            <a:pPr marL="652765" lvl="1" indent="-178027" fontAlgn="base">
              <a:buFont typeface="Arial" panose="020B0604020202020204" pitchFamily="34" charset="0"/>
              <a:buChar char="•"/>
            </a:pPr>
            <a:r>
              <a:rPr lang="en-US" b="1" dirty="0"/>
              <a:t>Flexibility: </a:t>
            </a:r>
            <a:r>
              <a:rPr lang="en-US" dirty="0"/>
              <a:t>Willingness to change or compromise</a:t>
            </a:r>
          </a:p>
          <a:p>
            <a:pPr marL="652765" lvl="1" indent="-178027" fontAlgn="base">
              <a:buFont typeface="Arial" panose="020B0604020202020204" pitchFamily="34" charset="0"/>
              <a:buChar char="•"/>
            </a:pPr>
            <a:r>
              <a:rPr lang="en-US" b="1" dirty="0"/>
              <a:t>Practice gratitude: </a:t>
            </a:r>
            <a:r>
              <a:rPr lang="en-US" dirty="0"/>
              <a:t>Give</a:t>
            </a:r>
            <a:r>
              <a:rPr lang="en-US" b="1" dirty="0"/>
              <a:t> "</a:t>
            </a:r>
            <a:r>
              <a:rPr lang="en-US" dirty="0"/>
              <a:t>Thank you's", thankfulness, positive self-talk, smile, acts of kindness, volunteer</a:t>
            </a:r>
          </a:p>
          <a:p>
            <a:pPr fontAlgn="base"/>
            <a:r>
              <a:rPr lang="en-US" dirty="0"/>
              <a:t> </a:t>
            </a:r>
          </a:p>
          <a:p>
            <a:pPr marL="178027" indent="-178027">
              <a:buFont typeface="Arial" panose="020B0604020202020204" pitchFamily="34" charset="0"/>
              <a:buChar char="•"/>
            </a:pPr>
            <a:r>
              <a:rPr lang="en-US" b="1" dirty="0"/>
              <a:t>Motivation:</a:t>
            </a:r>
            <a:r>
              <a:rPr lang="en-US" dirty="0"/>
              <a:t> Self-motivated leaders work consistently toward their goals, and they have extremely high standards for the quality of their work.</a:t>
            </a:r>
          </a:p>
          <a:p>
            <a:pPr marL="178027" indent="-178027" fontAlgn="base">
              <a:buFont typeface="Arial" panose="020B0604020202020204" pitchFamily="34" charset="0"/>
              <a:buChar char="•"/>
            </a:pPr>
            <a:r>
              <a:rPr lang="en-US" dirty="0"/>
              <a:t>Improve your motivation: </a:t>
            </a:r>
          </a:p>
          <a:p>
            <a:pPr marL="652765" lvl="1" indent="-178027" fontAlgn="base">
              <a:buFont typeface="Arial" panose="020B0604020202020204" pitchFamily="34" charset="0"/>
              <a:buChar char="•"/>
            </a:pPr>
            <a:r>
              <a:rPr lang="en-US" b="1" dirty="0"/>
              <a:t>Re-examine why you're doing your job</a:t>
            </a:r>
            <a:r>
              <a:rPr lang="en-US" dirty="0"/>
              <a:t>: Why did you join the </a:t>
            </a:r>
            <a:r>
              <a:rPr lang="en-US" dirty="0" smtClean="0"/>
              <a:t>CG? </a:t>
            </a:r>
            <a:r>
              <a:rPr lang="en-US" dirty="0"/>
              <a:t>It's easy to forget what you really love about your career. So, take some time to remember why you wanted this job. Develop goals statements and make sure that your goal statements are fresh and energizing. </a:t>
            </a:r>
          </a:p>
          <a:p>
            <a:pPr marL="652765" lvl="1" indent="-178027" fontAlgn="base">
              <a:buFont typeface="Arial" panose="020B0604020202020204" pitchFamily="34" charset="0"/>
              <a:buChar char="•"/>
            </a:pPr>
            <a:r>
              <a:rPr lang="en-US" b="1" dirty="0"/>
              <a:t>Know where you stand</a:t>
            </a:r>
            <a:r>
              <a:rPr lang="en-US" dirty="0"/>
              <a:t>: Determine how motivated you are to lead. </a:t>
            </a:r>
          </a:p>
          <a:p>
            <a:pPr marL="652765" lvl="1" indent="-178027" fontAlgn="base">
              <a:buFont typeface="Arial" panose="020B0604020202020204" pitchFamily="34" charset="0"/>
              <a:buChar char="•"/>
            </a:pPr>
            <a:r>
              <a:rPr lang="en-US" b="1" dirty="0"/>
              <a:t>Be hopeful and find something good</a:t>
            </a:r>
            <a:r>
              <a:rPr lang="en-US" dirty="0"/>
              <a:t>: Practice optimism, no matter what problems they face. Adopting an optimistic mindset might take practice, but it’s well worth the effort. Every time you face a challenge, or even a failure, try to find at least one good thing about the situation. It might be something small, or something with long-term effects, like an important lesson learned. But there's almost always something positive, if you look for it.</a:t>
            </a:r>
          </a:p>
          <a:p>
            <a:pPr fontAlgn="base"/>
            <a:r>
              <a:rPr lang="en-US" dirty="0"/>
              <a:t> </a:t>
            </a:r>
          </a:p>
          <a:p>
            <a:pPr marL="178027" indent="-178027" fontAlgn="base">
              <a:buFont typeface="Arial" panose="020B0604020202020204" pitchFamily="34" charset="0"/>
              <a:buChar char="•"/>
            </a:pPr>
            <a:r>
              <a:rPr lang="en-US" b="1" dirty="0"/>
              <a:t>Empathy:</a:t>
            </a:r>
            <a:r>
              <a:rPr lang="en-US" dirty="0"/>
              <a:t> For leaders, having empathy is critical to managing a successful team or organization. Leaders with empathy have the ability to put themselves in someone else's situation. They help develop the people on their team, challenge others who are acting unfairly, give constructive feedback, and listen to those who need it. If you want to earn the respect and loyalty of your team, then show them you care by being empathic. Empathy is an immensely helpful skill for every individual as it </a:t>
            </a:r>
            <a:r>
              <a:rPr lang="en-US" dirty="0" smtClean="0"/>
              <a:t>aids </a:t>
            </a:r>
            <a:r>
              <a:rPr lang="en-US" dirty="0"/>
              <a:t>in responding appropriately to a situation and promotes a more helpful behavior.</a:t>
            </a:r>
          </a:p>
          <a:p>
            <a:pPr marL="178027" indent="-178027" fontAlgn="base">
              <a:buFont typeface="Arial" panose="020B0604020202020204" pitchFamily="34" charset="0"/>
              <a:buChar char="•"/>
            </a:pPr>
            <a:r>
              <a:rPr lang="en-US" dirty="0"/>
              <a:t>Improving your empathy:</a:t>
            </a:r>
          </a:p>
          <a:p>
            <a:pPr marL="652765" lvl="1" indent="-178027" fontAlgn="base">
              <a:buFont typeface="Arial" panose="020B0604020202020204" pitchFamily="34" charset="0"/>
              <a:buChar char="•"/>
            </a:pPr>
            <a:r>
              <a:rPr lang="en-US" b="1" dirty="0"/>
              <a:t>Put yourself in someone else's position</a:t>
            </a:r>
            <a:r>
              <a:rPr lang="en-US" dirty="0"/>
              <a:t> – It's easy to support your own point of view. After all, it's yours! But take the time to look at situations from other people's perspectives.</a:t>
            </a:r>
          </a:p>
          <a:p>
            <a:pPr marL="652765" lvl="1" indent="-178027" fontAlgn="base">
              <a:buFont typeface="Arial" panose="020B0604020202020204" pitchFamily="34" charset="0"/>
              <a:buChar char="•"/>
            </a:pPr>
            <a:r>
              <a:rPr lang="en-US" b="1" dirty="0"/>
              <a:t>Pay attention to body language</a:t>
            </a:r>
            <a:r>
              <a:rPr lang="en-US" dirty="0"/>
              <a:t> – Perhaps when you listen to someone, you cross your arms, move your feet back and forth, or bite your lip. This body language tells others how you really feel about a situation, and the message you're giving isn't positive! Learning to read body language can be a real asset in a leadership role, because you'll be better able to determine how someone truly feels. This gives you the opportunity to respond appropriately.</a:t>
            </a:r>
          </a:p>
          <a:p>
            <a:pPr marL="652765" lvl="1" indent="-178027" fontAlgn="base">
              <a:buFont typeface="Arial" panose="020B0604020202020204" pitchFamily="34" charset="0"/>
              <a:buChar char="•"/>
            </a:pPr>
            <a:r>
              <a:rPr lang="en-US" b="1" dirty="0"/>
              <a:t>Respond to feelings</a:t>
            </a:r>
            <a:r>
              <a:rPr lang="en-US" dirty="0"/>
              <a:t> – You ask your Sailors to work late – again. And although they acknowledge, you can hear the disappointment in his voice. So, respond by addressing their feelings. Tell them you appreciate how willing they are to work extra hours, and </a:t>
            </a:r>
            <a:r>
              <a:rPr lang="en-US" dirty="0" smtClean="0"/>
              <a:t>that you understand</a:t>
            </a:r>
            <a:r>
              <a:rPr lang="en-US" baseline="0" dirty="0" smtClean="0"/>
              <a:t> their frustrations </a:t>
            </a:r>
            <a:r>
              <a:rPr lang="en-US" dirty="0" smtClean="0"/>
              <a:t>about </a:t>
            </a:r>
            <a:r>
              <a:rPr lang="en-US" dirty="0"/>
              <a:t>working late. If possible, figure out a way </a:t>
            </a:r>
            <a:r>
              <a:rPr lang="en-US" dirty="0" smtClean="0"/>
              <a:t>for less </a:t>
            </a:r>
            <a:r>
              <a:rPr lang="en-US" dirty="0"/>
              <a:t>future late </a:t>
            </a:r>
            <a:r>
              <a:rPr lang="en-US" dirty="0" smtClean="0"/>
              <a:t>nights or plan for compensation and share your plans with your Sailor.</a:t>
            </a:r>
            <a:endParaRPr lang="en-US" dirty="0"/>
          </a:p>
          <a:p>
            <a:pPr fontAlgn="base"/>
            <a:r>
              <a:rPr lang="en-US" dirty="0"/>
              <a:t> </a:t>
            </a:r>
          </a:p>
          <a:p>
            <a:pPr marL="178027" indent="-178027" fontAlgn="base">
              <a:buFont typeface="Arial" panose="020B0604020202020204" pitchFamily="34" charset="0"/>
              <a:buChar char="•"/>
            </a:pPr>
            <a:r>
              <a:rPr lang="en-US" b="1" dirty="0"/>
              <a:t>Social Skills:</a:t>
            </a:r>
            <a:r>
              <a:rPr lang="en-US" dirty="0"/>
              <a:t> Leaders and individuals who do well in the social skills element of emotional intelligence are great communicators. They're just as open to hearing bad news as good news, and they're expert at getting others to support them and be excited about a new mission or project. Individuals who have good social skills are also good at managing change and resolving conflicts diplomatically. They're rarely satisfied with leaving things as they are, but they don't sit back and make everyone else do the work: they set an example with their own behavior.</a:t>
            </a:r>
          </a:p>
          <a:p>
            <a:pPr marL="178027" indent="-178027" fontAlgn="base">
              <a:buFont typeface="Arial" panose="020B0604020202020204" pitchFamily="34" charset="0"/>
              <a:buChar char="•"/>
            </a:pPr>
            <a:r>
              <a:rPr lang="en-US" dirty="0"/>
              <a:t>Improving Social Skills:</a:t>
            </a:r>
          </a:p>
          <a:p>
            <a:pPr marL="652765" lvl="1" indent="-178027" fontAlgn="base">
              <a:buFont typeface="Arial" panose="020B0604020202020204" pitchFamily="34" charset="0"/>
              <a:buChar char="•"/>
            </a:pPr>
            <a:r>
              <a:rPr lang="en-US" b="1" dirty="0"/>
              <a:t>Learn conflict resolution</a:t>
            </a:r>
            <a:r>
              <a:rPr lang="en-US" dirty="0"/>
              <a:t>: Leaders must know how to resolve conflicts between their unit members. Learning </a:t>
            </a:r>
            <a:r>
              <a:rPr lang="en-US" b="1" dirty="0"/>
              <a:t>conflict resolution</a:t>
            </a:r>
            <a:r>
              <a:rPr lang="en-US" dirty="0"/>
              <a:t> skills is vital if you want to succeed. Requires empathy, calm, non-defensive and respectful engagement, compromise, respect differences. </a:t>
            </a:r>
          </a:p>
          <a:p>
            <a:pPr marL="652765" lvl="1" indent="-178027" fontAlgn="base">
              <a:buFont typeface="Arial" panose="020B0604020202020204" pitchFamily="34" charset="0"/>
              <a:buChar char="•"/>
            </a:pPr>
            <a:r>
              <a:rPr lang="en-US" b="1" dirty="0"/>
              <a:t>Improve your communication skills: </a:t>
            </a:r>
            <a:r>
              <a:rPr lang="en-US" dirty="0"/>
              <a:t>How well do you communicate? Active listening, being concise, speaking clearly, do not attack, be honest, check your body language</a:t>
            </a:r>
          </a:p>
          <a:p>
            <a:pPr marL="652765" lvl="1" indent="-178027" fontAlgn="base">
              <a:buFont typeface="Arial" panose="020B0604020202020204" pitchFamily="34" charset="0"/>
              <a:buChar char="•"/>
            </a:pPr>
            <a:r>
              <a:rPr lang="en-US" b="1" dirty="0"/>
              <a:t>Learn how to praise others</a:t>
            </a:r>
            <a:r>
              <a:rPr lang="en-US" dirty="0"/>
              <a:t>: As a leader, you can inspire the loyalty of your team simply by </a:t>
            </a:r>
            <a:r>
              <a:rPr lang="en-US" b="1" u="sng" dirty="0"/>
              <a:t>giving praise</a:t>
            </a:r>
            <a:r>
              <a:rPr lang="en-US" dirty="0"/>
              <a:t> when it's earned. </a:t>
            </a:r>
          </a:p>
          <a:p>
            <a:endParaRPr lang="en-US" dirty="0">
              <a:solidFill>
                <a:prstClr val="black"/>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AA24B186-C239-458A-BB09-1DDB68086843}" type="slidenum">
              <a:rPr lang="en-US" smtClean="0"/>
              <a:t>6</a:t>
            </a:fld>
            <a:endParaRPr lang="en-US"/>
          </a:p>
        </p:txBody>
      </p:sp>
    </p:spTree>
    <p:extLst>
      <p:ext uri="{BB962C8B-B14F-4D97-AF65-F5344CB8AC3E}">
        <p14:creationId xmlns:p14="http://schemas.microsoft.com/office/powerpoint/2010/main" val="299894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Exercise: Emotional Intelligence Questionnaire</a:t>
            </a:r>
          </a:p>
          <a:p>
            <a:endParaRPr lang="en-US" b="1" u="sng" dirty="0"/>
          </a:p>
          <a:p>
            <a:pPr defTabSz="949478">
              <a:defRPr/>
            </a:pPr>
            <a:r>
              <a:rPr lang="en-US" dirty="0"/>
              <a:t>This self-assessment questionnaire is designed to get you thinking about the various competences of emotional intelligence as they apply to you.</a:t>
            </a:r>
          </a:p>
          <a:p>
            <a:endParaRPr lang="en-US" b="1" u="sng" dirty="0"/>
          </a:p>
          <a:p>
            <a:r>
              <a:rPr lang="en-US" b="1" u="sng" dirty="0"/>
              <a:t>Directions: </a:t>
            </a:r>
          </a:p>
          <a:p>
            <a:r>
              <a:rPr lang="en-US" dirty="0"/>
              <a:t>Fill out the Emotional Intelligence Questionnaire. – ensure students have plenty of time to complete the questionnaire.</a:t>
            </a:r>
          </a:p>
          <a:p>
            <a:endParaRPr lang="en-US" u="sng" dirty="0"/>
          </a:p>
          <a:p>
            <a:r>
              <a:rPr lang="en-US" dirty="0"/>
              <a:t>1. Assess and Score each questionnaire's statement</a:t>
            </a:r>
          </a:p>
          <a:p>
            <a:r>
              <a:rPr lang="en-US" dirty="0"/>
              <a:t>2. Total and interpret your results </a:t>
            </a:r>
          </a:p>
          <a:p>
            <a:r>
              <a:rPr lang="en-US" dirty="0"/>
              <a:t>3. Consider your results and identify one or two actions you can take immediately to strengthen your emotional intelligence</a:t>
            </a:r>
          </a:p>
          <a:p>
            <a:endParaRPr lang="en-US" b="1" u="sng" dirty="0"/>
          </a:p>
          <a:p>
            <a:r>
              <a:rPr lang="en-US" b="1" u="sng" dirty="0"/>
              <a:t>Time Allotted: </a:t>
            </a:r>
            <a:r>
              <a:rPr lang="en-US" dirty="0"/>
              <a:t>20 minutes</a:t>
            </a:r>
          </a:p>
          <a:p>
            <a:endParaRPr lang="en-US" dirty="0"/>
          </a:p>
          <a:p>
            <a:r>
              <a:rPr lang="en-US" b="1" u="sng" dirty="0"/>
              <a:t>Discussion Questions: </a:t>
            </a:r>
          </a:p>
          <a:p>
            <a:r>
              <a:rPr lang="en-US" dirty="0"/>
              <a:t>-Did you find out anything new about yourself?  If so, what was it? </a:t>
            </a:r>
          </a:p>
          <a:p>
            <a:r>
              <a:rPr lang="en-US" dirty="0"/>
              <a:t>-Were you surprised at your rating outcomes for the 5 areas – self-awareness, managing emotions, motivating oneself, empathy and social skill?  </a:t>
            </a:r>
          </a:p>
          <a:p>
            <a:r>
              <a:rPr lang="en-US" dirty="0"/>
              <a:t>-If you asked someone close to you to rate you in these 5 categories, how do think they would rate you? </a:t>
            </a:r>
          </a:p>
          <a:p>
            <a:r>
              <a:rPr lang="en-US" dirty="0"/>
              <a:t>-Do you think you are an effective leader?  If so, how come?</a:t>
            </a:r>
          </a:p>
          <a:p>
            <a:endParaRPr lang="en-US" b="1" u="sng" dirty="0"/>
          </a:p>
          <a:p>
            <a:pPr defTabSz="949478">
              <a:defRPr/>
            </a:pPr>
            <a:r>
              <a:rPr lang="en-US" u="sng" dirty="0">
                <a:hlinkClick r:id="rId3"/>
              </a:rPr>
              <a:t>https://www.londonleadershipacademy.nhs.uk/sites/default/files/Emotional_intelligence_questionnaire-LAL1.pdf</a:t>
            </a:r>
            <a:endParaRPr lang="en-US" dirty="0"/>
          </a:p>
          <a:p>
            <a:endParaRPr lang="en-US" b="1" u="sng" dirty="0"/>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8062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9577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72624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95411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16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BF1B85-F31D-4CED-A166-5A5A7F6BB60F}"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41308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BF1B85-F31D-4CED-A166-5A5A7F6BB60F}"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42557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BF1B85-F31D-4CED-A166-5A5A7F6BB60F}"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21592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BF1B85-F31D-4CED-A166-5A5A7F6BB60F}"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75923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F1B85-F31D-4CED-A166-5A5A7F6BB60F}"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42476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BF1B85-F31D-4CED-A166-5A5A7F6BB60F}"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87512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BF1B85-F31D-4CED-A166-5A5A7F6BB60F}"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3069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F1B85-F31D-4CED-A166-5A5A7F6BB60F}" type="datetimeFigureOut">
              <a:rPr lang="en-US" smtClean="0"/>
              <a:t>7/14/2021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C1873-F5FF-4A16-B523-D0E4501C233B}" type="slidenum">
              <a:rPr lang="en-US" smtClean="0"/>
              <a:t>‹#›</a:t>
            </a:fld>
            <a:endParaRPr lang="en-US"/>
          </a:p>
        </p:txBody>
      </p:sp>
    </p:spTree>
    <p:extLst>
      <p:ext uri="{BB962C8B-B14F-4D97-AF65-F5344CB8AC3E}">
        <p14:creationId xmlns:p14="http://schemas.microsoft.com/office/powerpoint/2010/main" val="3414202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674222"/>
          </a:xfrm>
        </p:spPr>
        <p:txBody>
          <a:bodyPr anchor="ctr">
            <a:normAutofit fontScale="90000"/>
          </a:bodyPr>
          <a:lstStyle/>
          <a:p>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Emotional Intelligence (EQ)</a:t>
            </a: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4" name="Group 3"/>
          <p:cNvGrpSpPr/>
          <p:nvPr/>
        </p:nvGrpSpPr>
        <p:grpSpPr>
          <a:xfrm>
            <a:off x="0" y="0"/>
            <a:ext cx="9144000" cy="4042611"/>
            <a:chOff x="0" y="0"/>
            <a:chExt cx="9144000" cy="404261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153680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19100" y="1302171"/>
            <a:ext cx="8267700"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Learning Objectives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438068" y="2247900"/>
            <a:ext cx="8220157" cy="3647440"/>
          </a:xfrm>
        </p:spPr>
        <p:txBody>
          <a:bodyPr>
            <a:normAutofit/>
          </a:bodyPr>
          <a:lstStyle/>
          <a:p>
            <a:pPr lvl="0">
              <a:lnSpc>
                <a:spcPct val="100000"/>
              </a:lnSpc>
              <a:spcBef>
                <a:spcPts val="0"/>
              </a:spcBef>
            </a:pPr>
            <a:r>
              <a:rPr lang="en-US" sz="1800" b="1" dirty="0">
                <a:latin typeface="Arial" panose="020B0604020202020204" pitchFamily="34" charset="0"/>
                <a:cs typeface="Arial" panose="020B0604020202020204" pitchFamily="34" charset="0"/>
              </a:rPr>
              <a:t>DEFINE</a:t>
            </a:r>
            <a:r>
              <a:rPr lang="en-US" sz="1800" dirty="0">
                <a:latin typeface="Arial" panose="020B0604020202020204" pitchFamily="34" charset="0"/>
                <a:cs typeface="Arial" panose="020B0604020202020204" pitchFamily="34" charset="0"/>
              </a:rPr>
              <a:t> and </a:t>
            </a:r>
            <a:r>
              <a:rPr lang="en-US" sz="1800" b="1" dirty="0" smtClean="0">
                <a:latin typeface="Arial" panose="020B0604020202020204" pitchFamily="34" charset="0"/>
                <a:cs typeface="Arial" panose="020B0604020202020204" pitchFamily="34" charset="0"/>
              </a:rPr>
              <a:t>DISCUSS </a:t>
            </a:r>
            <a:r>
              <a:rPr lang="en-US" sz="1800" dirty="0" smtClean="0">
                <a:latin typeface="Arial" panose="020B0604020202020204" pitchFamily="34" charset="0"/>
                <a:cs typeface="Arial" panose="020B0604020202020204" pitchFamily="34" charset="0"/>
              </a:rPr>
              <a:t>Emotional Intelligence (EQ)</a:t>
            </a:r>
          </a:p>
          <a:p>
            <a:pPr marL="0" lvl="0" indent="0">
              <a:lnSpc>
                <a:spcPct val="100000"/>
              </a:lnSpc>
              <a:spcBef>
                <a:spcPts val="0"/>
              </a:spcBef>
              <a:buNone/>
            </a:pPr>
            <a:endParaRPr lang="en-US" sz="1800" dirty="0" smtClean="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IDENTIFY</a:t>
            </a:r>
            <a:r>
              <a:rPr lang="en-US" sz="1800" dirty="0" smtClean="0">
                <a:latin typeface="Arial" panose="020B0604020202020204" pitchFamily="34" charset="0"/>
                <a:cs typeface="Arial" panose="020B0604020202020204" pitchFamily="34" charset="0"/>
              </a:rPr>
              <a:t> the benefits of EQ</a:t>
            </a:r>
          </a:p>
          <a:p>
            <a:pPr marL="0" lvl="0" indent="0">
              <a:lnSpc>
                <a:spcPct val="100000"/>
              </a:lnSpc>
              <a:spcBef>
                <a:spcPts val="0"/>
              </a:spcBef>
              <a:buNone/>
            </a:pPr>
            <a:endParaRPr lang="en-US" sz="1800" dirty="0" smtClean="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IDENTIFY</a:t>
            </a:r>
            <a:r>
              <a:rPr lang="en-US" sz="1800" dirty="0" smtClean="0">
                <a:latin typeface="Arial" panose="020B0604020202020204" pitchFamily="34" charset="0"/>
                <a:cs typeface="Arial" panose="020B0604020202020204" pitchFamily="34" charset="0"/>
              </a:rPr>
              <a:t> and </a:t>
            </a:r>
            <a:r>
              <a:rPr lang="en-US" sz="1800" b="1" dirty="0" smtClean="0">
                <a:latin typeface="Arial" panose="020B0604020202020204" pitchFamily="34" charset="0"/>
                <a:cs typeface="Arial" panose="020B0604020202020204" pitchFamily="34" charset="0"/>
              </a:rPr>
              <a:t>DISCUSS</a:t>
            </a:r>
            <a:r>
              <a:rPr lang="en-US" sz="1800" dirty="0" smtClean="0">
                <a:latin typeface="Arial" panose="020B0604020202020204" pitchFamily="34" charset="0"/>
                <a:cs typeface="Arial" panose="020B0604020202020204" pitchFamily="34" charset="0"/>
              </a:rPr>
              <a:t> the components of EQ</a:t>
            </a:r>
          </a:p>
          <a:p>
            <a:pPr marL="0" lvl="0" indent="0">
              <a:lnSpc>
                <a:spcPct val="100000"/>
              </a:lnSpc>
              <a:spcBef>
                <a:spcPts val="0"/>
              </a:spcBef>
              <a:buNone/>
            </a:pPr>
            <a:endParaRPr lang="en-US" sz="1800" dirty="0" smtClean="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EXPLAIN</a:t>
            </a:r>
            <a:r>
              <a:rPr lang="en-US" sz="1800" dirty="0" smtClean="0">
                <a:latin typeface="Arial" panose="020B0604020202020204" pitchFamily="34" charset="0"/>
                <a:cs typeface="Arial" panose="020B0604020202020204" pitchFamily="34" charset="0"/>
              </a:rPr>
              <a:t> the importance of improving your EQ</a:t>
            </a:r>
          </a:p>
          <a:p>
            <a:pPr lvl="0">
              <a:lnSpc>
                <a:spcPct val="100000"/>
              </a:lnSpc>
              <a:spcBef>
                <a:spcPts val="0"/>
              </a:spcBef>
            </a:pPr>
            <a:endParaRPr lang="en-US" sz="18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23854" y="23914"/>
            <a:ext cx="9144000" cy="1191237"/>
            <a:chOff x="-9597564" y="1648136"/>
            <a:chExt cx="9144000" cy="1191237"/>
          </a:xfrm>
        </p:grpSpPr>
        <p:sp>
          <p:nvSpPr>
            <p:cNvPr id="7" name="Title 1"/>
            <p:cNvSpPr txBox="1">
              <a:spLocks/>
            </p:cNvSpPr>
            <p:nvPr/>
          </p:nvSpPr>
          <p:spPr>
            <a:xfrm>
              <a:off x="-9597564" y="1648136"/>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0135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47842" y="1304569"/>
            <a:ext cx="820085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Emotional Intelligence (EQ)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461920" y="2247900"/>
            <a:ext cx="8224879" cy="3657600"/>
          </a:xfrm>
        </p:spPr>
        <p:txBody>
          <a:bodyPr>
            <a:noAutofit/>
          </a:bodyPr>
          <a:lstStyle/>
          <a:p>
            <a:pPr>
              <a:lnSpc>
                <a:spcPct val="100000"/>
              </a:lnSpc>
              <a:spcBef>
                <a:spcPts val="0"/>
              </a:spcBef>
            </a:pPr>
            <a:r>
              <a:rPr lang="en-US" sz="1800" dirty="0">
                <a:latin typeface="Arial" panose="020B0604020202020204" pitchFamily="34" charset="0"/>
                <a:cs typeface="Arial" panose="020B0604020202020204" pitchFamily="34" charset="0"/>
              </a:rPr>
              <a:t>The ability to recognize, understand and manage our own emotions (that drive our behaviors), and impact others (positively and negatively); and the ability to recognize, understand and influence the emotions </a:t>
            </a:r>
            <a:r>
              <a:rPr lang="en-US" sz="1800" dirty="0" smtClean="0">
                <a:latin typeface="Arial" panose="020B0604020202020204" pitchFamily="34" charset="0"/>
                <a:cs typeface="Arial" panose="020B0604020202020204" pitchFamily="34" charset="0"/>
              </a:rPr>
              <a:t>of others. </a:t>
            </a:r>
            <a:endParaRPr lang="en-US" sz="1800" dirty="0">
              <a:latin typeface="Arial" panose="020B0604020202020204" pitchFamily="34" charset="0"/>
              <a:cs typeface="Arial" panose="020B0604020202020204" pitchFamily="34" charset="0"/>
            </a:endParaRP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smtClean="0">
                <a:latin typeface="Arial" panose="020B0604020202020204" pitchFamily="34" charset="0"/>
                <a:cs typeface="Arial" panose="020B0604020202020204" pitchFamily="34" charset="0"/>
              </a:rPr>
              <a:t>Good, fundamental leadership </a:t>
            </a:r>
            <a:r>
              <a:rPr lang="en-US" sz="1800" b="1" dirty="0">
                <a:latin typeface="Arial" panose="020B0604020202020204" pitchFamily="34" charset="0"/>
                <a:cs typeface="Arial" panose="020B0604020202020204" pitchFamily="34" charset="0"/>
              </a:rPr>
              <a:t>starts with self-awareness and self-confidence</a:t>
            </a:r>
            <a:r>
              <a:rPr lang="en-US" sz="1800" dirty="0">
                <a:latin typeface="Arial" panose="020B0604020202020204" pitchFamily="34" charset="0"/>
                <a:cs typeface="Arial" panose="020B0604020202020204" pitchFamily="34" charset="0"/>
              </a:rPr>
              <a:t> - having an honest understanding of your own emotions, strengths, weaknesses, needs and drives, and recognizing how your feelings affect you and others, and your job performance.</a:t>
            </a:r>
          </a:p>
          <a:p>
            <a:pPr>
              <a:lnSpc>
                <a:spcPct val="100000"/>
              </a:lnSpc>
              <a:spcBef>
                <a:spcPts val="0"/>
              </a:spcBef>
            </a:pP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83445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35142" y="1271116"/>
            <a:ext cx="8267700"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Benefits of EQ </a:t>
            </a:r>
            <a:endParaRPr lang="en-US" sz="3600" b="1" dirty="0">
              <a:latin typeface="Times New Roman" pitchFamily="18" charset="0"/>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Table 5"/>
          <p:cNvGraphicFramePr>
            <a:graphicFrameLocks noGrp="1"/>
          </p:cNvGraphicFramePr>
          <p:nvPr>
            <p:extLst/>
          </p:nvPr>
        </p:nvGraphicFramePr>
        <p:xfrm>
          <a:off x="1188204" y="2260601"/>
          <a:ext cx="6781800" cy="4173474"/>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smtClean="0">
                          <a:solidFill>
                            <a:prstClr val="black"/>
                          </a:solidFill>
                          <a:latin typeface="Arial" panose="020B0604020202020204" pitchFamily="34" charset="0"/>
                          <a:cs typeface="Arial" panose="020B0604020202020204" pitchFamily="34" charset="0"/>
                        </a:rPr>
                        <a:t>Improve</a:t>
                      </a:r>
                      <a:r>
                        <a:rPr lang="en-US" sz="1800" b="0" baseline="0" dirty="0" smtClean="0">
                          <a:solidFill>
                            <a:prstClr val="black"/>
                          </a:solidFill>
                          <a:latin typeface="Arial" panose="020B0604020202020204" pitchFamily="34" charset="0"/>
                          <a:cs typeface="Arial" panose="020B0604020202020204" pitchFamily="34" charset="0"/>
                        </a:rPr>
                        <a:t> communication</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smtClean="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smtClean="0">
                          <a:solidFill>
                            <a:schemeClr val="tx1"/>
                          </a:solidFill>
                          <a:latin typeface="Arial" panose="020B0604020202020204" pitchFamily="34" charset="0"/>
                          <a:cs typeface="Arial" panose="020B0604020202020204" pitchFamily="34" charset="0"/>
                        </a:rPr>
                        <a:t>Better management of stressful or frustrating situations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smtClean="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smtClean="0">
                          <a:solidFill>
                            <a:schemeClr val="tx1"/>
                          </a:solidFill>
                          <a:latin typeface="Arial" panose="020B0604020202020204" pitchFamily="34" charset="0"/>
                          <a:cs typeface="Arial" panose="020B0604020202020204" pitchFamily="34" charset="0"/>
                        </a:rPr>
                        <a:t>Better handling of failures and disappointing situations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smtClean="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smtClean="0">
                          <a:solidFill>
                            <a:schemeClr val="tx1"/>
                          </a:solidFill>
                          <a:latin typeface="Arial" panose="020B0604020202020204" pitchFamily="34" charset="0"/>
                          <a:cs typeface="Arial" panose="020B0604020202020204" pitchFamily="34" charset="0"/>
                        </a:rPr>
                        <a:t>Better understand diversity and cultural sensitivities</a:t>
                      </a:r>
                      <a:endParaRPr lang="en-US" sz="1800" b="0" dirty="0" smtClean="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endParaRPr lang="en-US" sz="1800" b="0" baseline="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smtClean="0">
                          <a:solidFill>
                            <a:schemeClr val="tx1"/>
                          </a:solidFill>
                          <a:latin typeface="Arial" panose="020B0604020202020204" pitchFamily="34" charset="0"/>
                          <a:cs typeface="Arial" panose="020B0604020202020204" pitchFamily="34" charset="0"/>
                        </a:rPr>
                        <a:t>Support unit cohesion &amp; decrease work conflict </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dirty="0" smtClean="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smtClean="0">
                          <a:solidFill>
                            <a:schemeClr val="tx1"/>
                          </a:solidFill>
                          <a:latin typeface="Arial" panose="020B0604020202020204" pitchFamily="34" charset="0"/>
                          <a:cs typeface="Arial" panose="020B0604020202020204" pitchFamily="34" charset="0"/>
                        </a:rPr>
                        <a:t>Improve problem</a:t>
                      </a:r>
                      <a:r>
                        <a:rPr lang="en-US" sz="1800" b="0" baseline="0" dirty="0" smtClean="0">
                          <a:solidFill>
                            <a:schemeClr val="tx1"/>
                          </a:solidFill>
                          <a:latin typeface="Arial" panose="020B0604020202020204" pitchFamily="34" charset="0"/>
                          <a:cs typeface="Arial" panose="020B0604020202020204" pitchFamily="34" charset="0"/>
                        </a:rPr>
                        <a:t> solving skills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smtClean="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smtClean="0">
                          <a:solidFill>
                            <a:schemeClr val="tx1"/>
                          </a:solidFill>
                          <a:latin typeface="Arial" panose="020B0604020202020204" pitchFamily="34" charset="0"/>
                          <a:cs typeface="Arial" panose="020B0604020202020204" pitchFamily="34" charset="0"/>
                        </a:rPr>
                        <a:t>Better</a:t>
                      </a:r>
                      <a:r>
                        <a:rPr lang="en-US" sz="1800" b="0" baseline="0" dirty="0" smtClean="0">
                          <a:solidFill>
                            <a:schemeClr val="tx1"/>
                          </a:solidFill>
                          <a:latin typeface="Arial" panose="020B0604020202020204" pitchFamily="34" charset="0"/>
                          <a:cs typeface="Arial" panose="020B0604020202020204" pitchFamily="34" charset="0"/>
                        </a:rPr>
                        <a:t> manage the emotions of individuals of different ages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8902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1258669"/>
            <a:ext cx="8229600" cy="646331"/>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Components of EQ </a:t>
            </a:r>
            <a:endParaRPr lang="en-US" sz="3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B995CE-DF67-42EA-A982-B0523468E150}"/>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8905"/>
            <a:ext cx="9143999" cy="1191237"/>
          </a:xfrm>
          <a:prstGeom prst="rect">
            <a:avLst/>
          </a:prstGeom>
        </p:spPr>
      </p:pic>
      <p:graphicFrame>
        <p:nvGraphicFramePr>
          <p:cNvPr id="2" name="Table 1"/>
          <p:cNvGraphicFramePr>
            <a:graphicFrameLocks noGrp="1"/>
          </p:cNvGraphicFramePr>
          <p:nvPr>
            <p:extLst/>
          </p:nvPr>
        </p:nvGraphicFramePr>
        <p:xfrm>
          <a:off x="112294" y="2116823"/>
          <a:ext cx="8890935" cy="4663440"/>
        </p:xfrm>
        <a:graphic>
          <a:graphicData uri="http://schemas.openxmlformats.org/drawingml/2006/table">
            <a:tbl>
              <a:tblPr firstRow="1" bandRow="1">
                <a:tableStyleId>{5C22544A-7EE6-4342-B048-85BDC9FD1C3A}</a:tableStyleId>
              </a:tblPr>
              <a:tblGrid>
                <a:gridCol w="1778187">
                  <a:extLst>
                    <a:ext uri="{9D8B030D-6E8A-4147-A177-3AD203B41FA5}">
                      <a16:colId xmlns:a16="http://schemas.microsoft.com/office/drawing/2014/main" val="20000"/>
                    </a:ext>
                  </a:extLst>
                </a:gridCol>
                <a:gridCol w="1778187">
                  <a:extLst>
                    <a:ext uri="{9D8B030D-6E8A-4147-A177-3AD203B41FA5}">
                      <a16:colId xmlns:a16="http://schemas.microsoft.com/office/drawing/2014/main" val="20001"/>
                    </a:ext>
                  </a:extLst>
                </a:gridCol>
                <a:gridCol w="1778187">
                  <a:extLst>
                    <a:ext uri="{9D8B030D-6E8A-4147-A177-3AD203B41FA5}">
                      <a16:colId xmlns:a16="http://schemas.microsoft.com/office/drawing/2014/main" val="20002"/>
                    </a:ext>
                  </a:extLst>
                </a:gridCol>
                <a:gridCol w="1778187">
                  <a:extLst>
                    <a:ext uri="{9D8B030D-6E8A-4147-A177-3AD203B41FA5}">
                      <a16:colId xmlns:a16="http://schemas.microsoft.com/office/drawing/2014/main" val="20003"/>
                    </a:ext>
                  </a:extLst>
                </a:gridCol>
                <a:gridCol w="1778187">
                  <a:extLst>
                    <a:ext uri="{9D8B030D-6E8A-4147-A177-3AD203B41FA5}">
                      <a16:colId xmlns:a16="http://schemas.microsoft.com/office/drawing/2014/main" val="20004"/>
                    </a:ext>
                  </a:extLst>
                </a:gridCol>
              </a:tblGrid>
              <a:tr h="576574">
                <a:tc>
                  <a:txBody>
                    <a:bodyPr/>
                    <a:lstStyle/>
                    <a:p>
                      <a:pPr algn="ctr"/>
                      <a:r>
                        <a:rPr lang="en-US" dirty="0" smtClean="0">
                          <a:latin typeface="Arial" panose="020B0604020202020204" pitchFamily="34" charset="0"/>
                          <a:cs typeface="Arial" panose="020B0604020202020204" pitchFamily="34" charset="0"/>
                        </a:rPr>
                        <a:t>Self-Awareness</a:t>
                      </a:r>
                      <a:endParaRPr lang="en-US" dirty="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Self-Regulation</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Motivation</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Empathy</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Social Skills</a:t>
                      </a:r>
                      <a:endParaRPr lang="en-US" dirty="0">
                        <a:latin typeface="Arial" panose="020B0604020202020204" pitchFamily="34" charset="0"/>
                        <a:cs typeface="Arial" panose="020B0604020202020204" pitchFamily="34" charset="0"/>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61710">
                <a:tc>
                  <a:txBody>
                    <a:bodyPr/>
                    <a:lstStyle/>
                    <a:p>
                      <a:pPr algn="ctr"/>
                      <a:r>
                        <a:rPr lang="en-US" sz="1400" dirty="0" smtClean="0">
                          <a:latin typeface="Arial" panose="020B0604020202020204" pitchFamily="34" charset="0"/>
                          <a:cs typeface="Arial" panose="020B0604020202020204" pitchFamily="34" charset="0"/>
                        </a:rPr>
                        <a:t>The ability to recognize</a:t>
                      </a:r>
                      <a:r>
                        <a:rPr lang="en-US" sz="1400" baseline="0" dirty="0" smtClean="0">
                          <a:latin typeface="Arial" panose="020B0604020202020204" pitchFamily="34" charset="0"/>
                          <a:cs typeface="Arial" panose="020B0604020202020204" pitchFamily="34" charset="0"/>
                        </a:rPr>
                        <a:t> and understand your moods, emotions, and drives, as well as their effect on others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dirty="0" smtClean="0">
                          <a:latin typeface="Arial" panose="020B0604020202020204" pitchFamily="34" charset="0"/>
                          <a:cs typeface="Arial" panose="020B0604020202020204" pitchFamily="34" charset="0"/>
                        </a:rPr>
                        <a:t>The ability to control</a:t>
                      </a:r>
                      <a:r>
                        <a:rPr lang="en-US" sz="1400" baseline="0" dirty="0" smtClean="0">
                          <a:latin typeface="Arial" panose="020B0604020202020204" pitchFamily="34" charset="0"/>
                          <a:cs typeface="Arial" panose="020B0604020202020204" pitchFamily="34" charset="0"/>
                        </a:rPr>
                        <a:t> or redirect disruptive impulses and moods; to think before speaking and acting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kern="1200" dirty="0" smtClean="0">
                          <a:solidFill>
                            <a:schemeClr val="dk1"/>
                          </a:solidFill>
                          <a:effectLst/>
                          <a:latin typeface="Arial" panose="020B0604020202020204" pitchFamily="34" charset="0"/>
                          <a:ea typeface="+mn-ea"/>
                          <a:cs typeface="Arial" panose="020B0604020202020204" pitchFamily="34" charset="0"/>
                        </a:rPr>
                        <a:t>Being driven to achieve for the sake of achievement. A passion beyond money or status; to pursue goals with energy and persistence</a:t>
                      </a:r>
                      <a:endParaRPr lang="en-US" sz="11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The ability to understand</a:t>
                      </a:r>
                      <a:r>
                        <a:rPr lang="en-US" sz="1400" baseline="0" dirty="0" smtClean="0">
                          <a:latin typeface="Arial" panose="020B0604020202020204" pitchFamily="34" charset="0"/>
                          <a:cs typeface="Arial" panose="020B0604020202020204" pitchFamily="34" charset="0"/>
                        </a:rPr>
                        <a:t> the emotional makeup of other people; </a:t>
                      </a:r>
                      <a:r>
                        <a:rPr lang="en-US" sz="1400" kern="1200" dirty="0" smtClean="0">
                          <a:solidFill>
                            <a:schemeClr val="dk1"/>
                          </a:solidFill>
                          <a:effectLst/>
                          <a:latin typeface="Arial" panose="020B0604020202020204" pitchFamily="34" charset="0"/>
                          <a:ea typeface="+mn-ea"/>
                          <a:cs typeface="Arial" panose="020B0604020202020204" pitchFamily="34" charset="0"/>
                        </a:rPr>
                        <a:t>Considering others’ feeling, especially when making decisions</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dirty="0" smtClean="0">
                          <a:latin typeface="Arial" panose="020B0604020202020204" pitchFamily="34" charset="0"/>
                          <a:cs typeface="Arial" panose="020B0604020202020204" pitchFamily="34" charset="0"/>
                        </a:rPr>
                        <a:t>Proficiency in managing relationships and building networks; an ability to find common ground and</a:t>
                      </a:r>
                      <a:r>
                        <a:rPr lang="en-US" sz="1400" baseline="0" dirty="0" smtClean="0">
                          <a:latin typeface="Arial" panose="020B0604020202020204" pitchFamily="34" charset="0"/>
                          <a:cs typeface="Arial" panose="020B0604020202020204" pitchFamily="34" charset="0"/>
                        </a:rPr>
                        <a:t> build rapport</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61710">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Self-confidence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Awareness of your strengths as well as weaknesses</a:t>
                      </a:r>
                      <a:endParaRPr lang="en-US" sz="14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Realistic self-assessment</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Self-deprecating</a:t>
                      </a:r>
                      <a:r>
                        <a:rPr lang="en-US" sz="1400" baseline="0" dirty="0" smtClean="0">
                          <a:latin typeface="Arial" panose="020B0604020202020204" pitchFamily="34" charset="0"/>
                          <a:cs typeface="Arial" panose="020B0604020202020204" pitchFamily="34" charset="0"/>
                        </a:rPr>
                        <a:t> sense of humor</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Trustworthiness</a:t>
                      </a:r>
                      <a:r>
                        <a:rPr lang="en-US" sz="1400" baseline="0" dirty="0" smtClean="0">
                          <a:latin typeface="Arial" panose="020B0604020202020204" pitchFamily="34" charset="0"/>
                          <a:cs typeface="Arial" panose="020B0604020202020204" pitchFamily="34" charset="0"/>
                        </a:rPr>
                        <a:t> and integrity</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Comfort</a:t>
                      </a:r>
                      <a:r>
                        <a:rPr lang="en-US" sz="1400" baseline="0" dirty="0" smtClean="0">
                          <a:latin typeface="Arial" panose="020B0604020202020204" pitchFamily="34" charset="0"/>
                          <a:cs typeface="Arial" panose="020B0604020202020204" pitchFamily="34" charset="0"/>
                        </a:rPr>
                        <a:t> with</a:t>
                      </a:r>
                      <a:r>
                        <a:rPr lang="en-US" sz="1400" dirty="0" smtClean="0">
                          <a:latin typeface="Arial" panose="020B0604020202020204" pitchFamily="34" charset="0"/>
                          <a:cs typeface="Arial" panose="020B0604020202020204" pitchFamily="34" charset="0"/>
                        </a:rPr>
                        <a:t> ambiguity</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Openness</a:t>
                      </a:r>
                      <a:r>
                        <a:rPr lang="en-US" sz="1400" baseline="0" dirty="0" smtClean="0">
                          <a:latin typeface="Arial" panose="020B0604020202020204" pitchFamily="34" charset="0"/>
                          <a:cs typeface="Arial" panose="020B0604020202020204" pitchFamily="34" charset="0"/>
                        </a:rPr>
                        <a:t> to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Remaining calm in every situation</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Leading by example</a:t>
                      </a:r>
                      <a:endParaRPr lang="en-US" sz="14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Strong drive</a:t>
                      </a:r>
                      <a:r>
                        <a:rPr lang="en-US" sz="1400" baseline="0" dirty="0" smtClean="0">
                          <a:latin typeface="Arial" panose="020B0604020202020204" pitchFamily="34" charset="0"/>
                          <a:cs typeface="Arial" panose="020B0604020202020204" pitchFamily="34" charset="0"/>
                        </a:rPr>
                        <a:t> to achieve </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Optimism even in the face of failure</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Organizational Commitment</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Expertise in building and retaining talent</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Cross</a:t>
                      </a:r>
                      <a:r>
                        <a:rPr lang="en-US" sz="1400" baseline="0" dirty="0" smtClean="0">
                          <a:latin typeface="Arial" panose="020B0604020202020204" pitchFamily="34" charset="0"/>
                          <a:cs typeface="Arial" panose="020B0604020202020204" pitchFamily="34" charset="0"/>
                        </a:rPr>
                        <a:t>-cultural sensitivity</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Service to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Ability to develop others</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Effectiveness in leading change</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Persuasiveness </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Expertise</a:t>
                      </a:r>
                      <a:r>
                        <a:rPr lang="en-US" sz="1400" baseline="0" dirty="0" smtClean="0">
                          <a:latin typeface="Arial" panose="020B0604020202020204" pitchFamily="34" charset="0"/>
                          <a:cs typeface="Arial" panose="020B0604020202020204" pitchFamily="34" charset="0"/>
                        </a:rPr>
                        <a:t> in building and leading teams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547543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258669"/>
            <a:ext cx="8229600" cy="646331"/>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Improving Your EQ</a:t>
            </a:r>
            <a:endParaRPr lang="en-US" sz="3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B995CE-DF67-42EA-A982-B0523468E150}"/>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8905"/>
            <a:ext cx="9143999" cy="11912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50580475"/>
              </p:ext>
            </p:extLst>
          </p:nvPr>
        </p:nvGraphicFramePr>
        <p:xfrm>
          <a:off x="380021" y="2253916"/>
          <a:ext cx="8386014" cy="4389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507159">
                  <a:extLst>
                    <a:ext uri="{9D8B030D-6E8A-4147-A177-3AD203B41FA5}">
                      <a16:colId xmlns:a16="http://schemas.microsoft.com/office/drawing/2014/main" val="20003"/>
                    </a:ext>
                  </a:extLst>
                </a:gridCol>
                <a:gridCol w="1941095">
                  <a:extLst>
                    <a:ext uri="{9D8B030D-6E8A-4147-A177-3AD203B41FA5}">
                      <a16:colId xmlns:a16="http://schemas.microsoft.com/office/drawing/2014/main" val="20004"/>
                    </a:ext>
                  </a:extLst>
                </a:gridCol>
              </a:tblGrid>
              <a:tr h="576574">
                <a:tc>
                  <a:txBody>
                    <a:bodyPr/>
                    <a:lstStyle/>
                    <a:p>
                      <a:pPr algn="ctr"/>
                      <a:r>
                        <a:rPr lang="en-US" dirty="0" smtClean="0">
                          <a:latin typeface="Arial" panose="020B0604020202020204" pitchFamily="34" charset="0"/>
                          <a:cs typeface="Arial" panose="020B0604020202020204" pitchFamily="34" charset="0"/>
                        </a:rPr>
                        <a:t>Self-Awareness</a:t>
                      </a:r>
                      <a:endParaRPr lang="en-US" dirty="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Self-Regulation</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Motivation</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Empathy</a:t>
                      </a:r>
                      <a:endParaRPr lang="en-US" dirty="0">
                        <a:latin typeface="Arial" panose="020B0604020202020204" pitchFamily="34" charset="0"/>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Social Skills</a:t>
                      </a:r>
                      <a:endParaRPr lang="en-US" dirty="0">
                        <a:latin typeface="Arial" panose="020B0604020202020204" pitchFamily="34" charset="0"/>
                        <a:cs typeface="Arial" panose="020B0604020202020204" pitchFamily="34" charset="0"/>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6171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“Tune in” to your emotions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Keep a journal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Slow down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Practice mindfulness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Know your values</a:t>
                      </a:r>
                    </a:p>
                    <a:p>
                      <a:pPr marL="285750" indent="-285750">
                        <a:buFont typeface="Wingdings" panose="05000000000000000000" pitchFamily="2" charset="2"/>
                        <a:buChar char="q"/>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Hold yourself accountable </a:t>
                      </a:r>
                    </a:p>
                    <a:p>
                      <a:pPr marL="285750" indent="-285750">
                        <a:buFont typeface="Wingdings" panose="05000000000000000000" pitchFamily="2" charset="2"/>
                        <a:buChar char="q"/>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Practice being calm</a:t>
                      </a:r>
                    </a:p>
                    <a:p>
                      <a:pPr marL="285750" indent="-285750">
                        <a:buFont typeface="Wingdings" panose="05000000000000000000" pitchFamily="2" charset="2"/>
                        <a:buChar char="ü"/>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Flexibility</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Practice gratitude</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smtClean="0">
                          <a:latin typeface="Arial" panose="020B0604020202020204" pitchFamily="34" charset="0"/>
                          <a:cs typeface="Arial" panose="020B0604020202020204" pitchFamily="34" charset="0"/>
                        </a:rPr>
                        <a:t>Remember why you joined the </a:t>
                      </a:r>
                      <a:r>
                        <a:rPr lang="en-US" sz="1600" b="0" baseline="0" dirty="0" smtClean="0">
                          <a:latin typeface="Arial" panose="020B0604020202020204" pitchFamily="34" charset="0"/>
                          <a:cs typeface="Arial" panose="020B0604020202020204" pitchFamily="34" charset="0"/>
                        </a:rPr>
                        <a:t>CG</a:t>
                      </a:r>
                      <a:endParaRPr lang="en-US" sz="16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smtClean="0">
                          <a:latin typeface="Arial" panose="020B0604020202020204" pitchFamily="34" charset="0"/>
                          <a:cs typeface="Arial" panose="020B0604020202020204" pitchFamily="34" charset="0"/>
                        </a:rPr>
                        <a:t>Be hopeful and find something good, practice optimism</a:t>
                      </a:r>
                      <a:endParaRPr lang="en-US" sz="1600" b="0" dirty="0" smtClean="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Put yourself in someone else's position</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Pay attention to body language</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Respond to feelings</a:t>
                      </a: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Learn conflict resolution</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Improve your communication skills</a:t>
                      </a:r>
                    </a:p>
                    <a:p>
                      <a:pPr marL="0" indent="0">
                        <a:buFont typeface="Wingdings" panose="05000000000000000000" pitchFamily="2" charset="2"/>
                        <a:buNone/>
                      </a:pPr>
                      <a:endPar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Learn how to praise</a:t>
                      </a: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552094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1983547"/>
            <a:ext cx="7772400" cy="3087546"/>
          </a:xfrm>
        </p:spPr>
        <p:txBody>
          <a:bodyPr>
            <a:normAutofit fontScale="90000"/>
          </a:bodyPr>
          <a:lstStyle/>
          <a:p>
            <a:pPr>
              <a:lnSpc>
                <a:spcPct val="100000"/>
              </a:lnSpc>
            </a:pPr>
            <a:r>
              <a:rPr lang="en-US" sz="5400" b="1" dirty="0" smtClean="0">
                <a:latin typeface="Times New Roman" panose="02020603050405020304" pitchFamily="18" charset="0"/>
                <a:cs typeface="Times New Roman" panose="02020603050405020304" pitchFamily="18" charset="0"/>
              </a:rPr>
              <a:t>Exercise: </a:t>
            </a: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Emotional Intelligence </a:t>
            </a:r>
            <a:br>
              <a:rPr lang="en-US" sz="5400" b="1" dirty="0" smtClean="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
            </a:r>
            <a:br>
              <a:rPr lang="en-US" sz="5400" b="1" dirty="0" smtClean="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4282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_x0020_Order xmlns="854dfc3f-4fcf-48a8-95c7-12c84f7a5a74">1</Sort_x0020_Ord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B017359BC1EE4ABFE019D150FA8A10" ma:contentTypeVersion="1" ma:contentTypeDescription="Create a new document." ma:contentTypeScope="" ma:versionID="05e34d274eb03fb49cab3ceab8cbf491">
  <xsd:schema xmlns:xsd="http://www.w3.org/2001/XMLSchema" xmlns:xs="http://www.w3.org/2001/XMLSchema" xmlns:p="http://schemas.microsoft.com/office/2006/metadata/properties" xmlns:ns2="854dfc3f-4fcf-48a8-95c7-12c84f7a5a74" targetNamespace="http://schemas.microsoft.com/office/2006/metadata/properties" ma:root="true" ma:fieldsID="b6dfb8e3b9dfdfedf748364f9b038879" ns2:_="">
    <xsd:import namespace="854dfc3f-4fcf-48a8-95c7-12c84f7a5a74"/>
    <xsd:element name="properties">
      <xsd:complexType>
        <xsd:sequence>
          <xsd:element name="documentManagement">
            <xsd:complexType>
              <xsd:all>
                <xsd:element ref="ns2: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fc3f-4fcf-48a8-95c7-12c84f7a5a74" elementFormDefault="qualified">
    <xsd:import namespace="http://schemas.microsoft.com/office/2006/documentManagement/types"/>
    <xsd:import namespace="http://schemas.microsoft.com/office/infopath/2007/PartnerControls"/>
    <xsd:element name="Sort_x0020_Order" ma:index="8" nillable="true" ma:displayName="Sort Order" ma:decimals="0" ma:default="0" ma:description="Sort order is used to implement custom sorting in document libraries." ma:internalName="Sort_x0020_Order">
      <xsd:simpleType>
        <xsd:restriction base="dms:Number">
          <xsd:minInclusive value="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09247-7DDC-4DB2-B166-DC2E4D73ABD3}">
  <ds:schemaRefs>
    <ds:schemaRef ds:uri="http://schemas.microsoft.com/office/2006/metadata/properties"/>
    <ds:schemaRef ds:uri="http://schemas.microsoft.com/office/infopath/2007/PartnerControls"/>
    <ds:schemaRef ds:uri="854dfc3f-4fcf-48a8-95c7-12c84f7a5a74"/>
  </ds:schemaRefs>
</ds:datastoreItem>
</file>

<file path=customXml/itemProps2.xml><?xml version="1.0" encoding="utf-8"?>
<ds:datastoreItem xmlns:ds="http://schemas.openxmlformats.org/officeDocument/2006/customXml" ds:itemID="{0E0D7EF5-99DD-4A85-B424-5FF85611A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dfc3f-4fcf-48a8-95c7-12c84f7a5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C90F76-0E9F-4E57-AC78-E4BEB0B3FE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TotalTime>
  <Words>2619</Words>
  <Application>Microsoft Office PowerPoint</Application>
  <PresentationFormat>On-screen Show (4:3)</PresentationFormat>
  <Paragraphs>234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Bahnschrift SemiLight Condensed</vt:lpstr>
      <vt:lpstr>Calibri</vt:lpstr>
      <vt:lpstr>Calibri Light</vt:lpstr>
      <vt:lpstr>Times New Roman</vt:lpstr>
      <vt:lpstr>Wingdings</vt:lpstr>
      <vt:lpstr>Office Theme</vt:lpstr>
      <vt:lpstr> Emotional Intelligence (EQ) </vt:lpstr>
      <vt:lpstr>Learning Objectives   </vt:lpstr>
      <vt:lpstr>Emotional Intelligence (EQ) </vt:lpstr>
      <vt:lpstr>Benefits of EQ </vt:lpstr>
      <vt:lpstr>PowerPoint Presentation</vt:lpstr>
      <vt:lpstr>PowerPoint Presentation</vt:lpstr>
      <vt:lpstr>Exercise:  Emotional Intelligence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Emotional Intelligence (EQ) </dc:title>
  <dc:creator>Bardales, Melissa A. CTR</dc:creator>
  <cp:lastModifiedBy>Merrell, Timothy M CIV</cp:lastModifiedBy>
  <cp:revision>5</cp:revision>
  <cp:lastPrinted>2020-10-19T18:40:30Z</cp:lastPrinted>
  <dcterms:created xsi:type="dcterms:W3CDTF">2020-07-20T19:56:29Z</dcterms:created>
  <dcterms:modified xsi:type="dcterms:W3CDTF">2021-07-14T17:00:21Z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0x01010017B017359BC1EE4ABFE019D150FA8A10</vt:lpwstr>
  </property>
</Properties>
</file>